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3"/>
  </p:notesMasterIdLst>
  <p:sldIdLst>
    <p:sldId id="262" r:id="rId2"/>
    <p:sldId id="269" r:id="rId3"/>
    <p:sldId id="263" r:id="rId4"/>
    <p:sldId id="260" r:id="rId5"/>
    <p:sldId id="271" r:id="rId6"/>
    <p:sldId id="264" r:id="rId7"/>
    <p:sldId id="265" r:id="rId8"/>
    <p:sldId id="268" r:id="rId9"/>
    <p:sldId id="261" r:id="rId10"/>
    <p:sldId id="270" r:id="rId11"/>
    <p:sldId id="25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1" autoAdjust="0"/>
    <p:restoredTop sz="94434" autoAdjust="0"/>
  </p:normalViewPr>
  <p:slideViewPr>
    <p:cSldViewPr snapToGrid="0">
      <p:cViewPr varScale="1">
        <p:scale>
          <a:sx n="68" d="100"/>
          <a:sy n="68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73C30B-E0E8-48AE-AAF7-13D66DD8554D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DDB95F-B70D-4236-A8C6-21B4BAF2B3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6492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DDB95F-B70D-4236-A8C6-21B4BAF2B30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0781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DDB95F-B70D-4236-A8C6-21B4BAF2B30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185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DDB95F-B70D-4236-A8C6-21B4BAF2B30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7340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700F5-932C-4DE7-9678-5F9B9C2B3DC2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4354C-067B-41C4-9893-BF9801C8D7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1037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700F5-932C-4DE7-9678-5F9B9C2B3DC2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4354C-067B-41C4-9893-BF9801C8D7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8362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700F5-932C-4DE7-9678-5F9B9C2B3DC2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4354C-067B-41C4-9893-BF9801C8D7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1759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700F5-932C-4DE7-9678-5F9B9C2B3DC2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4354C-067B-41C4-9893-BF9801C8D7F5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D96EF3-CF64-4190-B610-51146C5C835F}"/>
              </a:ext>
            </a:extLst>
          </p:cNvPr>
          <p:cNvSpPr/>
          <p:nvPr userDrawn="1"/>
        </p:nvSpPr>
        <p:spPr>
          <a:xfrm>
            <a:off x="164983" y="79899"/>
            <a:ext cx="11862033" cy="6631917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dirty="0">
              <a:solidFill>
                <a:srgbClr val="00B0F0"/>
              </a:solidFill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807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700F5-932C-4DE7-9678-5F9B9C2B3DC2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4354C-067B-41C4-9893-BF9801C8D7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5001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700F5-932C-4DE7-9678-5F9B9C2B3DC2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4354C-067B-41C4-9893-BF9801C8D7F5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F8D1034-7115-4E78-A46D-4C19AE12C5B4}"/>
              </a:ext>
            </a:extLst>
          </p:cNvPr>
          <p:cNvSpPr/>
          <p:nvPr userDrawn="1"/>
        </p:nvSpPr>
        <p:spPr>
          <a:xfrm>
            <a:off x="164983" y="79899"/>
            <a:ext cx="11862033" cy="6631917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dirty="0">
              <a:solidFill>
                <a:srgbClr val="00B0F0"/>
              </a:solidFill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927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700F5-932C-4DE7-9678-5F9B9C2B3DC2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4354C-067B-41C4-9893-BF9801C8D7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1231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700F5-932C-4DE7-9678-5F9B9C2B3DC2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4354C-067B-41C4-9893-BF9801C8D7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334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700F5-932C-4DE7-9678-5F9B9C2B3DC2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4354C-067B-41C4-9893-BF9801C8D7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9056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700F5-932C-4DE7-9678-5F9B9C2B3DC2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4354C-067B-41C4-9893-BF9801C8D7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1128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700F5-932C-4DE7-9678-5F9B9C2B3DC2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4354C-067B-41C4-9893-BF9801C8D7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626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700F5-932C-4DE7-9678-5F9B9C2B3DC2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B4354C-067B-41C4-9893-BF9801C8D7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166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prstGeom prst="snip2DiagRect">
            <a:avLst/>
          </a:prstGeom>
          <a:solidFill>
            <a:schemeClr val="tx1"/>
          </a:solidFill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Introduction to code breaking.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526079"/>
          </a:xfrm>
          <a:prstGeom prst="snip2DiagRect">
            <a:avLst/>
          </a:prstGeom>
          <a:solidFill>
            <a:schemeClr val="tx1"/>
          </a:solidFill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Year 7 Term 5</a:t>
            </a:r>
          </a:p>
        </p:txBody>
      </p:sp>
    </p:spTree>
    <p:extLst>
      <p:ext uri="{BB962C8B-B14F-4D97-AF65-F5344CB8AC3E}">
        <p14:creationId xmlns:p14="http://schemas.microsoft.com/office/powerpoint/2010/main" val="24646295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B33AB-BAFF-4C06-9933-BF11C171D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69827-44B9-40B2-9911-EE94EF9DAD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 your own words evaluate the importance of </a:t>
            </a:r>
            <a:r>
              <a:rPr lang="en-GB" dirty="0">
                <a:solidFill>
                  <a:srgbClr val="FF0000"/>
                </a:solidFill>
              </a:rPr>
              <a:t>code breaking: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3684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2848648"/>
              </p:ext>
            </p:extLst>
          </p:nvPr>
        </p:nvGraphicFramePr>
        <p:xfrm>
          <a:off x="3261814" y="342900"/>
          <a:ext cx="8701574" cy="621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15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15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15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15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15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15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154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2154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2154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2154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2154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2154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2154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2154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317812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812"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2)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812"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812"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7812"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7812"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3)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7812"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4)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6)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7812"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7)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7812"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7812"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8)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9)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7812"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10)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7812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7812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7812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7812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7812"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11)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17812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86604" y="272955"/>
            <a:ext cx="283873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u="sng" dirty="0"/>
              <a:t>Computing crossword</a:t>
            </a:r>
          </a:p>
          <a:p>
            <a:endParaRPr lang="en-GB" sz="1600" dirty="0"/>
          </a:p>
          <a:p>
            <a:r>
              <a:rPr lang="en-US" sz="1600" u="sng" dirty="0"/>
              <a:t>Across:</a:t>
            </a:r>
          </a:p>
          <a:p>
            <a:r>
              <a:rPr lang="en-US" sz="1600" dirty="0"/>
              <a:t>2.The father of modern computing. (First and last name).</a:t>
            </a:r>
          </a:p>
          <a:p>
            <a:r>
              <a:rPr lang="en-US" sz="1600" dirty="0"/>
              <a:t>4.She made the first algorithm. (last name only).</a:t>
            </a:r>
          </a:p>
          <a:p>
            <a:r>
              <a:rPr lang="en-US" sz="1600" dirty="0"/>
              <a:t>8.The founder of Apple. (last name).</a:t>
            </a:r>
          </a:p>
          <a:p>
            <a:r>
              <a:rPr lang="en-US" sz="1600" dirty="0"/>
              <a:t>9.The founder of Microsoft. (last name only).</a:t>
            </a:r>
          </a:p>
          <a:p>
            <a:r>
              <a:rPr lang="en-US" sz="1600" dirty="0"/>
              <a:t>11.Solving the message that you have received.</a:t>
            </a:r>
          </a:p>
          <a:p>
            <a:r>
              <a:rPr lang="en-US" sz="1600" u="sng" dirty="0"/>
              <a:t>Down:</a:t>
            </a:r>
          </a:p>
          <a:p>
            <a:r>
              <a:rPr lang="en-US" sz="1600" dirty="0"/>
              <a:t>1.The father of the computer. (last name only).</a:t>
            </a:r>
          </a:p>
          <a:p>
            <a:r>
              <a:rPr lang="en-US" sz="1600" dirty="0"/>
              <a:t>3.Someone who breaks codes.</a:t>
            </a:r>
          </a:p>
          <a:p>
            <a:r>
              <a:rPr lang="en-US" sz="1600" dirty="0"/>
              <a:t>5.A set of steps to solve a problem.</a:t>
            </a:r>
          </a:p>
          <a:p>
            <a:r>
              <a:rPr lang="en-US" sz="1600" dirty="0"/>
              <a:t>6.A machine that was used to encrypt messages in WW2.</a:t>
            </a:r>
          </a:p>
          <a:p>
            <a:r>
              <a:rPr lang="en-US" sz="1600" dirty="0"/>
              <a:t>7.The code for a secure website.</a:t>
            </a:r>
          </a:p>
          <a:p>
            <a:r>
              <a:rPr lang="en-US" sz="1600" dirty="0"/>
              <a:t>10.Hiding a message that you want to send.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239537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3CD7F-6E12-45AE-A1EF-32D712E63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5" name="Content Placeholder 1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C3F95552-DE99-41AB-A76C-B2791298B3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63" y="245400"/>
            <a:ext cx="11564473" cy="6537140"/>
          </a:xfrm>
        </p:spPr>
      </p:pic>
    </p:spTree>
    <p:extLst>
      <p:ext uri="{BB962C8B-B14F-4D97-AF65-F5344CB8AC3E}">
        <p14:creationId xmlns:p14="http://schemas.microsoft.com/office/powerpoint/2010/main" val="797820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3573" y="336991"/>
            <a:ext cx="6060583" cy="922762"/>
          </a:xfrm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GB" dirty="0"/>
              <a:t>Targets for this lesson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GB" dirty="0">
                <a:solidFill>
                  <a:srgbClr val="00B050"/>
                </a:solidFill>
              </a:rPr>
              <a:t>I can define what encryption and decryption means. </a:t>
            </a:r>
          </a:p>
          <a:p>
            <a:r>
              <a:rPr lang="en-GB" dirty="0">
                <a:solidFill>
                  <a:srgbClr val="00B050"/>
                </a:solidFill>
              </a:rPr>
              <a:t>I can describe what a cipher is. </a:t>
            </a:r>
          </a:p>
          <a:p>
            <a:r>
              <a:rPr lang="en-GB" dirty="0">
                <a:solidFill>
                  <a:srgbClr val="0070C0"/>
                </a:solidFill>
              </a:rPr>
              <a:t>I can decrypt messages using ciphers. </a:t>
            </a:r>
          </a:p>
          <a:p>
            <a:r>
              <a:rPr lang="en-GB" dirty="0">
                <a:solidFill>
                  <a:srgbClr val="0070C0"/>
                </a:solidFill>
              </a:rPr>
              <a:t>I can encrypt messages for others to decrypt. </a:t>
            </a:r>
          </a:p>
          <a:p>
            <a:r>
              <a:rPr lang="en-GB" dirty="0">
                <a:solidFill>
                  <a:srgbClr val="FF0000"/>
                </a:solidFill>
              </a:rPr>
              <a:t>I can evaluate the importance of code breaking. </a:t>
            </a:r>
          </a:p>
        </p:txBody>
      </p:sp>
      <p:pic>
        <p:nvPicPr>
          <p:cNvPr id="2050" name="Picture 2" descr="Image result for targe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89" y="283335"/>
            <a:ext cx="1149976" cy="114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targe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40036" y="243321"/>
            <a:ext cx="1074460" cy="114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110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760" y="146184"/>
            <a:ext cx="11127346" cy="729579"/>
          </a:xfrm>
          <a:ln>
            <a:solidFill>
              <a:srgbClr val="FFFFFF"/>
            </a:solidFill>
          </a:ln>
        </p:spPr>
        <p:txBody>
          <a:bodyPr/>
          <a:lstStyle/>
          <a:p>
            <a:pPr algn="ctr"/>
            <a:r>
              <a:rPr lang="en-GB" dirty="0"/>
              <a:t>Can you decrypt the message below?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2614" y="1092222"/>
            <a:ext cx="5808371" cy="270704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50760" y="1133340"/>
            <a:ext cx="4724922" cy="26659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A1 C5 E3 D2 E5 A4 E1 A6 F3 E5 D2 B3 D6 E1 D3 E1 D4 D4 E5 A6 D2 E1 C1 F4 C6 A2</a:t>
            </a:r>
          </a:p>
          <a:p>
            <a:endParaRPr lang="en-GB" dirty="0"/>
          </a:p>
          <a:p>
            <a:r>
              <a:rPr lang="en-GB" dirty="0"/>
              <a:t>Write the decrypted message below: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0761" y="4275786"/>
            <a:ext cx="11127346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Research and evaluate the importance of being able to decrypt messages.</a:t>
            </a:r>
          </a:p>
          <a:p>
            <a:endParaRPr lang="en-GB" dirty="0"/>
          </a:p>
          <a:p>
            <a:r>
              <a:rPr lang="en-GB" dirty="0"/>
              <a:t>_______________________________________________________________________________________________</a:t>
            </a:r>
          </a:p>
          <a:p>
            <a:endParaRPr lang="en-GB" dirty="0"/>
          </a:p>
          <a:p>
            <a:r>
              <a:rPr lang="en-GB" dirty="0"/>
              <a:t>_______________________________________________________________________________________________</a:t>
            </a:r>
          </a:p>
          <a:p>
            <a:endParaRPr lang="en-GB" dirty="0"/>
          </a:p>
          <a:p>
            <a:r>
              <a:rPr lang="en-GB" dirty="0"/>
              <a:t>_______________________________________________________________________________________________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1745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760" y="146184"/>
            <a:ext cx="11127346" cy="729579"/>
          </a:xfrm>
          <a:ln>
            <a:solidFill>
              <a:srgbClr val="FFFFFF"/>
            </a:solidFill>
          </a:ln>
        </p:spPr>
        <p:txBody>
          <a:bodyPr/>
          <a:lstStyle/>
          <a:p>
            <a:pPr algn="ctr"/>
            <a:r>
              <a:rPr lang="en-GB" dirty="0"/>
              <a:t>Create your own message?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2614" y="1092222"/>
            <a:ext cx="5808371" cy="270704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01015" y="1012553"/>
            <a:ext cx="4724922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Write your own encrypted message below: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0761" y="4275786"/>
            <a:ext cx="11127346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Why is it important to be able to encrypt messages.</a:t>
            </a:r>
          </a:p>
          <a:p>
            <a:endParaRPr lang="en-GB" dirty="0"/>
          </a:p>
          <a:p>
            <a:r>
              <a:rPr lang="en-GB" dirty="0"/>
              <a:t>_______________________________________________________________________________________________</a:t>
            </a:r>
          </a:p>
          <a:p>
            <a:endParaRPr lang="en-GB" dirty="0"/>
          </a:p>
          <a:p>
            <a:r>
              <a:rPr lang="en-GB" dirty="0"/>
              <a:t>_______________________________________________________________________________________________</a:t>
            </a:r>
          </a:p>
          <a:p>
            <a:endParaRPr lang="en-GB" dirty="0"/>
          </a:p>
          <a:p>
            <a:r>
              <a:rPr lang="en-GB" dirty="0"/>
              <a:t>_______________________________________________________________________________________________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4792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5641"/>
          </a:xfrm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en-GB" dirty="0"/>
              <a:t>Encryption and decryption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81070"/>
            <a:ext cx="5181600" cy="1031311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GB" dirty="0"/>
              <a:t>Research and define the word </a:t>
            </a:r>
            <a:r>
              <a:rPr lang="en-GB" dirty="0">
                <a:solidFill>
                  <a:srgbClr val="00B050"/>
                </a:solidFill>
              </a:rPr>
              <a:t>ENCRYPTION</a:t>
            </a:r>
            <a:r>
              <a:rPr lang="en-GB" dirty="0"/>
              <a:t> below.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468193"/>
            <a:ext cx="5181600" cy="1044188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GB" dirty="0"/>
              <a:t>Research and define the word </a:t>
            </a:r>
            <a:r>
              <a:rPr lang="en-GB" dirty="0">
                <a:solidFill>
                  <a:srgbClr val="0070C0"/>
                </a:solidFill>
              </a:rPr>
              <a:t>DECRYPTION</a:t>
            </a:r>
            <a:r>
              <a:rPr lang="en-GB" dirty="0"/>
              <a:t> below.</a:t>
            </a:r>
          </a:p>
        </p:txBody>
      </p:sp>
      <p:pic>
        <p:nvPicPr>
          <p:cNvPr id="1026" name="Picture 2" descr="Image result for encryp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40" y="369563"/>
            <a:ext cx="1874606" cy="8652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decryp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7102" y="447202"/>
            <a:ext cx="1750011" cy="7714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BD4BA24-007D-4707-9D7C-164491C5592E}"/>
              </a:ext>
            </a:extLst>
          </p:cNvPr>
          <p:cNvSpPr txBox="1">
            <a:spLocks/>
          </p:cNvSpPr>
          <p:nvPr/>
        </p:nvSpPr>
        <p:spPr>
          <a:xfrm>
            <a:off x="838200" y="2840854"/>
            <a:ext cx="5181600" cy="371829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solidFill>
                  <a:srgbClr val="00B050"/>
                </a:solidFill>
              </a:rPr>
              <a:t>ENCRYPTION is …?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D56A55A-7456-4B99-A88C-68C4322FEEC2}"/>
              </a:ext>
            </a:extLst>
          </p:cNvPr>
          <p:cNvSpPr txBox="1">
            <a:spLocks/>
          </p:cNvSpPr>
          <p:nvPr/>
        </p:nvSpPr>
        <p:spPr>
          <a:xfrm>
            <a:off x="6172200" y="2840854"/>
            <a:ext cx="5181600" cy="371829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solidFill>
                  <a:srgbClr val="0070C0"/>
                </a:solidFill>
              </a:rPr>
              <a:t>DECRYPTION is …?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0992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7839" y="1361946"/>
            <a:ext cx="5300707" cy="1210787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GB" dirty="0"/>
              <a:t>Research and define the word </a:t>
            </a:r>
            <a:r>
              <a:rPr lang="en-GB" dirty="0">
                <a:solidFill>
                  <a:srgbClr val="FF0000"/>
                </a:solidFill>
              </a:rPr>
              <a:t>Cipher</a:t>
            </a:r>
            <a:r>
              <a:rPr lang="en-GB" dirty="0"/>
              <a:t> below.</a:t>
            </a:r>
          </a:p>
          <a:p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804117" y="184821"/>
            <a:ext cx="9284829" cy="935641"/>
          </a:xfrm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en-GB" dirty="0"/>
              <a:t>What is a </a:t>
            </a:r>
            <a:r>
              <a:rPr lang="en-GB" dirty="0">
                <a:solidFill>
                  <a:srgbClr val="FF0000"/>
                </a:solidFill>
              </a:rPr>
              <a:t>Cipher</a:t>
            </a:r>
            <a:r>
              <a:rPr lang="en-GB" dirty="0"/>
              <a:t>?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03031" y="128790"/>
            <a:ext cx="1677808" cy="983222"/>
            <a:chOff x="7701567" y="115910"/>
            <a:chExt cx="2927058" cy="157565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96502" y="193184"/>
              <a:ext cx="1532123" cy="1498376"/>
            </a:xfrm>
            <a:prstGeom prst="rect">
              <a:avLst/>
            </a:prstGeom>
          </p:spPr>
        </p:pic>
        <p:sp>
          <p:nvSpPr>
            <p:cNvPr id="7" name="Oval Callout 6"/>
            <p:cNvSpPr/>
            <p:nvPr/>
          </p:nvSpPr>
          <p:spPr>
            <a:xfrm flipH="1">
              <a:off x="7701567" y="115910"/>
              <a:ext cx="2047741" cy="695459"/>
            </a:xfrm>
            <a:prstGeom prst="wedgeEllipseCallou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/>
                <a:t>Scyther !!!</a:t>
              </a:r>
            </a:p>
          </p:txBody>
        </p:sp>
      </p:grp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7482C30-3060-4FDA-8132-F8EA84FB2F39}"/>
              </a:ext>
            </a:extLst>
          </p:cNvPr>
          <p:cNvSpPr txBox="1">
            <a:spLocks/>
          </p:cNvSpPr>
          <p:nvPr/>
        </p:nvSpPr>
        <p:spPr>
          <a:xfrm>
            <a:off x="6353452" y="1361947"/>
            <a:ext cx="5300706" cy="121078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GB" dirty="0"/>
              <a:t>What was the Caesar </a:t>
            </a:r>
            <a:r>
              <a:rPr lang="en-GB" dirty="0">
                <a:solidFill>
                  <a:srgbClr val="FF0000"/>
                </a:solidFill>
              </a:rPr>
              <a:t>Cipher</a:t>
            </a:r>
            <a:r>
              <a:rPr lang="en-GB" dirty="0"/>
              <a:t>?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dirty="0"/>
              <a:t>Write your answer below:</a:t>
            </a:r>
          </a:p>
          <a:p>
            <a:pPr>
              <a:lnSpc>
                <a:spcPct val="110000"/>
              </a:lnSpc>
            </a:pPr>
            <a:endParaRPr lang="en-GB" sz="3600" dirty="0"/>
          </a:p>
          <a:p>
            <a:pPr>
              <a:lnSpc>
                <a:spcPct val="110000"/>
              </a:lnSpc>
            </a:pPr>
            <a:endParaRPr lang="en-GB" sz="3600" dirty="0"/>
          </a:p>
          <a:p>
            <a:endParaRPr lang="en-GB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96575ED-FD13-4B45-97BF-2A2188164751}"/>
              </a:ext>
            </a:extLst>
          </p:cNvPr>
          <p:cNvSpPr txBox="1">
            <a:spLocks/>
          </p:cNvSpPr>
          <p:nvPr/>
        </p:nvSpPr>
        <p:spPr>
          <a:xfrm>
            <a:off x="6353452" y="2849731"/>
            <a:ext cx="5300709" cy="368931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CF28121-59B4-4CEB-85B0-43FCF3D35585}"/>
              </a:ext>
            </a:extLst>
          </p:cNvPr>
          <p:cNvSpPr txBox="1">
            <a:spLocks/>
          </p:cNvSpPr>
          <p:nvPr/>
        </p:nvSpPr>
        <p:spPr>
          <a:xfrm>
            <a:off x="537839" y="2849731"/>
            <a:ext cx="5300709" cy="368931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024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88" y="1609923"/>
            <a:ext cx="5913779" cy="1754326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en-GB" dirty="0"/>
              <a:t>Use this </a:t>
            </a:r>
            <a:r>
              <a:rPr lang="en-GB" dirty="0">
                <a:solidFill>
                  <a:srgbClr val="FF0000"/>
                </a:solidFill>
              </a:rPr>
              <a:t>cipher</a:t>
            </a:r>
            <a:r>
              <a:rPr lang="en-GB" dirty="0"/>
              <a:t> wheel to decrypt my message to you below.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03031" y="128790"/>
            <a:ext cx="1677808" cy="983222"/>
            <a:chOff x="7701567" y="115910"/>
            <a:chExt cx="2927058" cy="157565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96502" y="193184"/>
              <a:ext cx="1532123" cy="1498376"/>
            </a:xfrm>
            <a:prstGeom prst="rect">
              <a:avLst/>
            </a:prstGeom>
          </p:spPr>
        </p:pic>
        <p:sp>
          <p:nvSpPr>
            <p:cNvPr id="7" name="Oval Callout 6"/>
            <p:cNvSpPr/>
            <p:nvPr/>
          </p:nvSpPr>
          <p:spPr>
            <a:xfrm flipH="1">
              <a:off x="7701567" y="115910"/>
              <a:ext cx="2047741" cy="695459"/>
            </a:xfrm>
            <a:prstGeom prst="wedgeEllipseCallou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/>
                <a:t>Scyther !!!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 l="-243"/>
          <a:stretch/>
        </p:blipFill>
        <p:spPr>
          <a:xfrm>
            <a:off x="7003594" y="131167"/>
            <a:ext cx="4910609" cy="4307461"/>
          </a:xfrm>
          <a:prstGeom prst="ellipse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7797" y="4699388"/>
            <a:ext cx="5318974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Encrypted message: </a:t>
            </a:r>
            <a:r>
              <a:rPr lang="en-GB" b="1" dirty="0"/>
              <a:t>MAX BGLBWX PAXXE XGVKRIML, MAX HNMLBWX PAXXE WXVKRIML.</a:t>
            </a:r>
          </a:p>
          <a:p>
            <a:endParaRPr lang="en-GB" dirty="0"/>
          </a:p>
          <a:p>
            <a:r>
              <a:rPr lang="en-GB" dirty="0">
                <a:solidFill>
                  <a:srgbClr val="FF0000"/>
                </a:solidFill>
              </a:rPr>
              <a:t>(Tip - To decrypt: Look at the letters on the inside wheel first and see what letter it matches up to on the outside wheel.)</a:t>
            </a:r>
            <a:r>
              <a:rPr lang="en-GB" dirty="0"/>
              <a:t>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08071" y="4699388"/>
            <a:ext cx="6206132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Write the decrypted message here: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804118" y="184821"/>
            <a:ext cx="5408054" cy="935641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dirty="0"/>
              <a:t>Caesar Cipher</a:t>
            </a:r>
          </a:p>
        </p:txBody>
      </p:sp>
    </p:spTree>
    <p:extLst>
      <p:ext uri="{BB962C8B-B14F-4D97-AF65-F5344CB8AC3E}">
        <p14:creationId xmlns:p14="http://schemas.microsoft.com/office/powerpoint/2010/main" val="3606807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9731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en-GB" dirty="0"/>
              <a:t>Encrypt a message for your friend to decrypt.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2614" y="1416677"/>
            <a:ext cx="5571186" cy="2254571"/>
          </a:xfrm>
          <a:ln>
            <a:solidFill>
              <a:schemeClr val="accent1"/>
            </a:solidFill>
          </a:ln>
        </p:spPr>
        <p:txBody>
          <a:bodyPr>
            <a:normAutofit fontScale="40000" lnSpcReduction="20000"/>
          </a:bodyPr>
          <a:lstStyle/>
          <a:p>
            <a:r>
              <a:rPr lang="en-GB" sz="4300" dirty="0">
                <a:solidFill>
                  <a:srgbClr val="00B050"/>
                </a:solidFill>
              </a:rPr>
              <a:t>(Tip – To encrypt: Look at the letters on the outside wheel first, see what letter it matches up with on the inside wheel and use that letter to encrypt the real one)   </a:t>
            </a:r>
          </a:p>
          <a:p>
            <a:r>
              <a:rPr lang="en-GB" sz="4300" dirty="0"/>
              <a:t>Write an encrypted message below using the cipher wheel.</a:t>
            </a:r>
          </a:p>
          <a:p>
            <a:r>
              <a:rPr lang="en-GB" sz="4300" dirty="0"/>
              <a:t>Then swap with your friend so that they can decrypt it?</a:t>
            </a:r>
          </a:p>
          <a:p>
            <a:r>
              <a:rPr lang="en-GB" sz="4300" dirty="0">
                <a:solidFill>
                  <a:srgbClr val="FF0000"/>
                </a:solidFill>
              </a:rPr>
              <a:t>(Tip - To decrypt: Look at the letters on the inside wheel first and see what letter it matches up to on the outside wheel.)</a:t>
            </a:r>
            <a:r>
              <a:rPr lang="en-GB" sz="4300" dirty="0"/>
              <a:t> </a:t>
            </a:r>
          </a:p>
          <a:p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9094" y="1435036"/>
            <a:ext cx="5053482" cy="4965764"/>
          </a:xfrm>
          <a:prstGeom prst="rect">
            <a:avLst/>
          </a:prstGeom>
        </p:spPr>
      </p:pic>
      <p:sp>
        <p:nvSpPr>
          <p:cNvPr id="6" name="Content Placeholder 3"/>
          <p:cNvSpPr txBox="1">
            <a:spLocks/>
          </p:cNvSpPr>
          <p:nvPr/>
        </p:nvSpPr>
        <p:spPr>
          <a:xfrm>
            <a:off x="5798537" y="3889197"/>
            <a:ext cx="5571186" cy="243170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Encrypted message:</a:t>
            </a:r>
          </a:p>
          <a:p>
            <a:r>
              <a:rPr lang="en-GB" dirty="0"/>
              <a:t>_ _ _ _ _ _ _ _ _ _ _ _ _ _ _ _ _ _ _ _</a:t>
            </a:r>
          </a:p>
          <a:p>
            <a:r>
              <a:rPr lang="en-GB" dirty="0"/>
              <a:t>Decrypted message:</a:t>
            </a:r>
          </a:p>
          <a:p>
            <a:r>
              <a:rPr lang="en-GB" dirty="0"/>
              <a:t> _ _ _ _ _ _ _ _ _ _ _ _ _ _ _ _ _ _ _ </a:t>
            </a:r>
          </a:p>
        </p:txBody>
      </p:sp>
    </p:spTree>
    <p:extLst>
      <p:ext uri="{BB962C8B-B14F-4D97-AF65-F5344CB8AC3E}">
        <p14:creationId xmlns:p14="http://schemas.microsoft.com/office/powerpoint/2010/main" val="554059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507</TotalTime>
  <Words>560</Words>
  <Application>Microsoft Office PowerPoint</Application>
  <PresentationFormat>Widescreen</PresentationFormat>
  <Paragraphs>99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Rockwell</vt:lpstr>
      <vt:lpstr>Office Theme</vt:lpstr>
      <vt:lpstr>Introduction to code breaking.</vt:lpstr>
      <vt:lpstr>PowerPoint Presentation</vt:lpstr>
      <vt:lpstr>Targets for this lesson</vt:lpstr>
      <vt:lpstr>Can you decrypt the message below?</vt:lpstr>
      <vt:lpstr>Create your own message?</vt:lpstr>
      <vt:lpstr>Encryption and decryption</vt:lpstr>
      <vt:lpstr>What is a Cipher?</vt:lpstr>
      <vt:lpstr>Caesar Cipher</vt:lpstr>
      <vt:lpstr>Encrypt a message for your friend to decrypt.</vt:lpstr>
      <vt:lpstr>Evaluation</vt:lpstr>
      <vt:lpstr>PowerPoint Presentation</vt:lpstr>
    </vt:vector>
  </TitlesOfParts>
  <Company>The Knole Academy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Drapper</dc:creator>
  <cp:lastModifiedBy>Lance Challenor</cp:lastModifiedBy>
  <cp:revision>47</cp:revision>
  <dcterms:created xsi:type="dcterms:W3CDTF">2017-02-15T23:21:17Z</dcterms:created>
  <dcterms:modified xsi:type="dcterms:W3CDTF">2024-04-19T12:56:05Z</dcterms:modified>
</cp:coreProperties>
</file>